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6E741-C2A0-4440-8312-1C9A1B1F796A}" type="datetimeFigureOut">
              <a:rPr lang="it-IT" smtClean="0"/>
              <a:t>10/01/2018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04580-6DD9-43B1-9DD5-F0F7F55F41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3430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5363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C4CDD6-39AC-4567-85BD-16029395778C}" type="slidenum">
              <a:rPr lang="it-IT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0802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7411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92E11A-EBA4-41CF-86B2-7556C55DF0F1}" type="slidenum">
              <a:rPr lang="it-IT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0236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10/01/2018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msi.it/dmdocuments/20110727schedaiscrizione.pdf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mailto:formazione@associazionealveare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/>
        </p:nvSpPr>
        <p:spPr>
          <a:xfrm>
            <a:off x="-15006" y="1"/>
            <a:ext cx="9159006" cy="6855965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47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3038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000" dirty="0">
              <a:latin typeface="Corbel" panose="020B0503020204020204" pitchFamily="34" charset="0"/>
            </a:endParaRPr>
          </a:p>
        </p:txBody>
      </p:sp>
      <p:sp>
        <p:nvSpPr>
          <p:cNvPr id="25" name="CasellaDiTesto 41"/>
          <p:cNvSpPr txBox="1">
            <a:spLocks noChangeArrowheads="1"/>
          </p:cNvSpPr>
          <p:nvPr/>
        </p:nvSpPr>
        <p:spPr bwMode="auto">
          <a:xfrm>
            <a:off x="146538" y="995363"/>
            <a:ext cx="4051789" cy="5724644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107950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7950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795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795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795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defTabSz="996950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  <a:cs typeface="+mn-cs"/>
            </a:endParaRPr>
          </a:p>
          <a:p>
            <a:pPr algn="just" defTabSz="996950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  <a:cs typeface="+mn-cs"/>
            </a:endParaRPr>
          </a:p>
          <a:p>
            <a:pPr algn="just" defTabSz="996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+mn-cs"/>
              </a:rPr>
              <a:t>CREDITI ECM 4</a:t>
            </a:r>
            <a:endParaRPr lang="it-IT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  <a:cs typeface="+mn-cs"/>
              <a:sym typeface="Wingdings" panose="05000000000000000000" pitchFamily="2" charset="2"/>
            </a:endParaRPr>
          </a:p>
          <a:p>
            <a:pPr algn="just" defTabSz="996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  <a:cs typeface="+mn-cs"/>
              </a:rPr>
              <a:t>La </a:t>
            </a:r>
            <a:r>
              <a:rPr lang="it-IT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  <a:cs typeface="+mn-cs"/>
              </a:rPr>
              <a:t>presenza sarà verificata tramite scheda </a:t>
            </a:r>
            <a:r>
              <a:rPr lang="it-IT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  <a:cs typeface="+mn-cs"/>
              </a:rPr>
              <a:t>di </a:t>
            </a:r>
            <a:r>
              <a:rPr lang="it-IT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  <a:cs typeface="+mn-cs"/>
              </a:rPr>
              <a:t>valutazione e questionario di apprendimento, che dovranno essere compilati e restituiti alla Segreteria Organizzativa al termine dei lavori. Gli attestati  ECM saranno inviati successivamente alla conclusione delle attività.</a:t>
            </a:r>
            <a:endParaRPr lang="it-IT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itchFamily="34" charset="0"/>
              <a:cs typeface="+mn-cs"/>
            </a:endParaRPr>
          </a:p>
          <a:p>
            <a:pPr algn="just" defTabSz="996950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  <a:cs typeface="+mn-cs"/>
            </a:endParaRPr>
          </a:p>
          <a:p>
            <a:pPr algn="just" defTabSz="996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+mn-cs"/>
              </a:rPr>
              <a:t>MODALITÀ DI ISCRIZIONE</a:t>
            </a:r>
          </a:p>
          <a:p>
            <a:pPr algn="just" defTabSz="996950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it-IT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</a:rPr>
              <a:t>Il corso è indirizzato a Medici dello Sport FMSI, Ortopedici, Radiologi, Fisiatri, Medici di Medicina Generale, Pediatri. L’iscrizione è gratuita per tutte le figure professionali indicate. La partecipazione sarà riservata ad un numero massimo di </a:t>
            </a:r>
            <a:r>
              <a:rPr lang="it-IT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</a:rPr>
              <a:t>20</a:t>
            </a:r>
            <a:r>
              <a:rPr lang="it-IT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</a:rPr>
              <a:t> iscritti, si prega effettuare una </a:t>
            </a:r>
            <a:r>
              <a:rPr lang="it-IT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</a:rPr>
              <a:t>pre-registrazione</a:t>
            </a:r>
            <a:r>
              <a:rPr lang="it-IT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</a:rPr>
              <a:t>, inviando la propria </a:t>
            </a:r>
            <a:r>
              <a:rPr lang="it-IT" sz="14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  <a:hlinkClick r:id="rId3"/>
              </a:rPr>
              <a:t>scheda di iscrizione</a:t>
            </a:r>
            <a:r>
              <a:rPr lang="it-IT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</a:rPr>
              <a:t> </a:t>
            </a:r>
            <a:r>
              <a:rPr lang="it-IT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</a:rPr>
              <a:t>entro </a:t>
            </a:r>
            <a:r>
              <a:rPr lang="it-IT" sz="1400" b="1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</a:rPr>
              <a:t>il </a:t>
            </a:r>
            <a:r>
              <a:rPr lang="it-IT" sz="14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</a:rPr>
              <a:t>22/11/2017 </a:t>
            </a:r>
            <a:r>
              <a:rPr lang="it-IT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</a:rPr>
              <a:t>via e-mail a: </a:t>
            </a:r>
            <a:r>
              <a:rPr lang="it-IT" sz="14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  <a:hlinkClick r:id="rId4"/>
              </a:rPr>
              <a:t>formazione@associazionealveare.org</a:t>
            </a:r>
            <a:endParaRPr lang="it-IT" sz="1400" u="sng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itchFamily="34" charset="0"/>
            </a:endParaRPr>
          </a:p>
          <a:p>
            <a:pPr algn="just" defTabSz="996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+mn-cs"/>
              </a:rPr>
              <a:t>ATTESTATO </a:t>
            </a:r>
            <a:r>
              <a:rPr lang="it-IT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+mn-cs"/>
              </a:rPr>
              <a:t>DI PARTECIPAZIONE</a:t>
            </a:r>
          </a:p>
          <a:p>
            <a:pPr algn="just" defTabSz="996950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it-IT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  <a:cs typeface="+mn-cs"/>
              </a:rPr>
              <a:t>L’attestato </a:t>
            </a:r>
            <a:r>
              <a:rPr lang="it-IT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  <a:cs typeface="+mn-cs"/>
              </a:rPr>
              <a:t>di partecipazione sarà consegnato a tutti i partecipanti regolarmente iscritti che ne faranno richiesta presso il desk della Segreteria Organizzativa al termine dei lavori</a:t>
            </a:r>
            <a:r>
              <a:rPr lang="it-IT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  <a:cs typeface="+mn-cs"/>
              </a:rPr>
              <a:t>.</a:t>
            </a:r>
          </a:p>
          <a:p>
            <a:pPr algn="just" defTabSz="996950" fontAlgn="auto">
              <a:spcBef>
                <a:spcPts val="0"/>
              </a:spcBef>
              <a:spcAft>
                <a:spcPts val="1200"/>
              </a:spcAft>
              <a:defRPr/>
            </a:pPr>
            <a:endParaRPr lang="it-IT" sz="1200" dirty="0">
              <a:solidFill>
                <a:schemeClr val="tx1">
                  <a:lumMod val="85000"/>
                  <a:lumOff val="15000"/>
                </a:schemeClr>
              </a:solidFill>
              <a:latin typeface="Corbel" pitchFamily="34" charset="0"/>
              <a:cs typeface="+mn-cs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817245" y="3991076"/>
            <a:ext cx="379095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20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CORSO DI TERAPIA INFILTRATIVA CON </a:t>
            </a:r>
          </a:p>
          <a:p>
            <a:pPr algn="ctr" eaLnBrk="0" hangingPunct="0">
              <a:defRPr/>
            </a:pPr>
            <a:r>
              <a:rPr lang="it-IT" sz="20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GUIDA ECOGRAFICA: </a:t>
            </a:r>
            <a:r>
              <a:rPr lang="it-IT" sz="2000" i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SPALLA</a:t>
            </a:r>
            <a:endParaRPr lang="it-IT" sz="2000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4829099" y="5267443"/>
            <a:ext cx="3939236" cy="666825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it-IT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PERUGIA – Via Benedetto Marcello n. 28</a:t>
            </a:r>
          </a:p>
          <a:p>
            <a:pPr algn="ctr" eaLnBrk="0" hangingPunct="0">
              <a:defRPr/>
            </a:pPr>
            <a:r>
              <a:rPr lang="it-IT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Venerdì </a:t>
            </a:r>
            <a:r>
              <a:rPr lang="it-IT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12 GENNAIO 2018</a:t>
            </a:r>
            <a:endParaRPr lang="it-IT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-14653" y="669926"/>
            <a:ext cx="3900854" cy="447675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30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INFORMAZIONI GENERALI</a:t>
            </a:r>
          </a:p>
        </p:txBody>
      </p:sp>
      <p:pic>
        <p:nvPicPr>
          <p:cNvPr id="14346" name="Immagine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28443" y="409575"/>
            <a:ext cx="899746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Immagine 1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64497" y="2428035"/>
            <a:ext cx="2057916" cy="97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ttangolo 15"/>
          <p:cNvSpPr/>
          <p:nvPr/>
        </p:nvSpPr>
        <p:spPr>
          <a:xfrm>
            <a:off x="4829100" y="1656468"/>
            <a:ext cx="3939235" cy="382883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/>
              <a:t>Evento realizzato con Il contributo di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29581" y="2144066"/>
            <a:ext cx="2338754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04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tangolo 17"/>
          <p:cNvSpPr/>
          <p:nvPr/>
        </p:nvSpPr>
        <p:spPr>
          <a:xfrm>
            <a:off x="-15006" y="2035"/>
            <a:ext cx="9159006" cy="68559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47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3038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000" dirty="0">
              <a:latin typeface="Corbel" panose="020B0503020204020204" pitchFamily="34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117231" y="1174751"/>
            <a:ext cx="3686990" cy="5893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0795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14375" algn="l"/>
              </a:tabLst>
              <a:defRPr/>
            </a:pPr>
            <a:r>
              <a:rPr lang="it-IT" altLang="it-IT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Ore 16.00    </a:t>
            </a:r>
            <a:r>
              <a:rPr lang="it-IT" altLang="it-IT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Registrazione dei partecipanti</a:t>
            </a:r>
            <a:endParaRPr lang="it-IT" altLang="it-IT" sz="1400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10795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14375" algn="l"/>
              </a:tabLst>
              <a:defRPr/>
            </a:pPr>
            <a:r>
              <a:rPr lang="it-IT" altLang="it-IT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Ore 16.30 </a:t>
            </a:r>
            <a:r>
              <a:rPr lang="it-IT" altLang="it-IT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Presentazione del Corso e Saluti</a:t>
            </a:r>
          </a:p>
          <a:p>
            <a:pPr defTabSz="10795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14375" algn="l"/>
              </a:tabLst>
              <a:defRPr/>
            </a:pPr>
            <a:r>
              <a:rPr lang="it-IT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Ore </a:t>
            </a:r>
            <a:r>
              <a:rPr lang="it-IT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17:00     Anatomia ecografica </a:t>
            </a:r>
            <a:r>
              <a:rPr lang="it-IT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SPALLA</a:t>
            </a:r>
            <a:r>
              <a:rPr lang="it-IT" altLang="it-IT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defTabSz="10795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14375" algn="l"/>
              </a:tabLst>
              <a:defRPr/>
            </a:pPr>
            <a:r>
              <a:rPr lang="it-IT" altLang="it-IT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     </a:t>
            </a:r>
            <a:r>
              <a:rPr lang="it-IT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Prof.ssa Silvana Giannini </a:t>
            </a:r>
            <a:r>
              <a:rPr lang="it-IT" sz="1400" dirty="0"/>
              <a:t>   </a:t>
            </a:r>
            <a:endParaRPr lang="it-IT" sz="1400" dirty="0" smtClean="0"/>
          </a:p>
          <a:p>
            <a:pPr defTabSz="10795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14375" algn="l"/>
              </a:tabLst>
              <a:defRPr/>
            </a:pPr>
            <a:r>
              <a:rPr lang="it-IT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Ore </a:t>
            </a:r>
            <a:r>
              <a:rPr lang="it-IT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17:30     Prove pratiche su modello</a:t>
            </a:r>
            <a:endParaRPr lang="it-IT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10795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14375" algn="l"/>
              </a:tabLst>
              <a:defRPr/>
            </a:pPr>
            <a: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  <a:t>Ore 18:30     Coffee break</a:t>
            </a:r>
          </a:p>
          <a:p>
            <a:pPr defTabSz="10795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14375" algn="l"/>
              </a:tabLst>
              <a:defRPr/>
            </a:pPr>
            <a: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  <a:t>Ore 19:00     Terapia infiltrativa con guida ecografica </a:t>
            </a:r>
          </a:p>
          <a:p>
            <a:pPr defTabSz="10795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14375" algn="l"/>
              </a:tabLst>
              <a:defRPr/>
            </a:pPr>
            <a: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</a:t>
            </a:r>
            <a:r>
              <a:rPr lang="it-IT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SPALLA</a:t>
            </a:r>
            <a:endParaRPr lang="it-IT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10795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14375" algn="l"/>
              </a:tabLst>
              <a:defRPr/>
            </a:pPr>
            <a: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</a:t>
            </a:r>
            <a:r>
              <a:rPr lang="it-IT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Dott. Giovanni Boni </a:t>
            </a:r>
            <a: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  <a:t>Ore 19:30    Prove pratiche su modello</a:t>
            </a:r>
            <a:b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  <a:t>ore 20:30     Questionario di verifica ECM</a:t>
            </a:r>
          </a:p>
          <a:p>
            <a:pPr defTabSz="10795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14375" algn="l"/>
              </a:tabLst>
              <a:defRPr/>
            </a:pPr>
            <a: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  <a:t>Ore 21.00    Chiusura lavori</a:t>
            </a:r>
          </a:p>
          <a:p>
            <a:endParaRPr lang="it-IT" sz="1400" b="1" dirty="0"/>
          </a:p>
          <a:p>
            <a:r>
              <a:rPr lang="it-IT" sz="13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Prof.ssa Silvana Giannini </a:t>
            </a:r>
          </a:p>
          <a:p>
            <a:r>
              <a:rPr lang="it-IT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Specialista in Radiodiagnostica </a:t>
            </a:r>
            <a:endParaRPr lang="it-IT" sz="13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1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Casa </a:t>
            </a:r>
            <a:r>
              <a:rPr lang="it-IT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Cura Villa Stuart -Roma</a:t>
            </a:r>
          </a:p>
          <a:p>
            <a:endParaRPr lang="it-IT" sz="1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Dott.Giovanni </a:t>
            </a:r>
            <a:r>
              <a:rPr lang="it-IT" sz="13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Boni</a:t>
            </a:r>
            <a:r>
              <a:rPr lang="it-IT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it-IT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Specialista in Medicina dello </a:t>
            </a:r>
            <a:r>
              <a:rPr lang="it-IT" sz="1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Sport  Foligno</a:t>
            </a:r>
            <a:endParaRPr lang="it-IT" sz="13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Presidente FMSI </a:t>
            </a:r>
            <a:r>
              <a:rPr lang="it-IT" sz="1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Comitato Regionale Umbria</a:t>
            </a:r>
            <a:endParaRPr lang="it-IT" sz="13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148005" y="544514"/>
            <a:ext cx="3900854" cy="446087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30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PROGRAMMA</a:t>
            </a:r>
          </a:p>
        </p:txBody>
      </p:sp>
      <p:sp>
        <p:nvSpPr>
          <p:cNvPr id="16390" name="CasellaDiTesto 41"/>
          <p:cNvSpPr txBox="1">
            <a:spLocks noChangeArrowheads="1"/>
          </p:cNvSpPr>
          <p:nvPr/>
        </p:nvSpPr>
        <p:spPr bwMode="auto">
          <a:xfrm>
            <a:off x="4784482" y="1174751"/>
            <a:ext cx="4051788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079500"/>
            <a:r>
              <a:rPr lang="it-IT" altLang="it-IT" sz="1600" b="1" dirty="0">
                <a:solidFill>
                  <a:srgbClr val="544E3C"/>
                </a:solidFill>
                <a:latin typeface="Corbel" pitchFamily="34" charset="0"/>
              </a:rPr>
              <a:t>INFORMAZIONI LOGISTICHE </a:t>
            </a:r>
          </a:p>
          <a:p>
            <a:pPr algn="just" defTabSz="1079500" eaLnBrk="0" hangingPunct="0">
              <a:spcAft>
                <a:spcPts val="1200"/>
              </a:spcAft>
            </a:pPr>
            <a:r>
              <a:rPr lang="it-IT" altLang="it-IT" sz="1600" dirty="0" smtClean="0">
                <a:solidFill>
                  <a:srgbClr val="544E3C"/>
                </a:solidFill>
                <a:latin typeface="Corbel" pitchFamily="34" charset="0"/>
              </a:rPr>
              <a:t>L’evento organizzato </a:t>
            </a:r>
            <a:r>
              <a:rPr lang="it-IT" altLang="it-IT" sz="1600" dirty="0">
                <a:solidFill>
                  <a:srgbClr val="544E3C"/>
                </a:solidFill>
                <a:latin typeface="Corbel" pitchFamily="34" charset="0"/>
              </a:rPr>
              <a:t>dal Comitato Regionale Umbria FMSI si terrà </a:t>
            </a:r>
            <a:r>
              <a:rPr lang="it-IT" altLang="it-IT" sz="1600" dirty="0" smtClean="0">
                <a:solidFill>
                  <a:srgbClr val="544E3C"/>
                </a:solidFill>
                <a:latin typeface="Corbel" pitchFamily="34" charset="0"/>
              </a:rPr>
              <a:t>il </a:t>
            </a:r>
            <a:r>
              <a:rPr lang="it-IT" altLang="it-IT" sz="1600" b="1" dirty="0" smtClean="0">
                <a:solidFill>
                  <a:srgbClr val="544E3C"/>
                </a:solidFill>
                <a:latin typeface="Corbel" pitchFamily="34" charset="0"/>
              </a:rPr>
              <a:t>12 gennaio 2018 </a:t>
            </a:r>
            <a:r>
              <a:rPr lang="it-IT" altLang="it-IT" sz="1600" dirty="0" smtClean="0">
                <a:solidFill>
                  <a:srgbClr val="544E3C"/>
                </a:solidFill>
                <a:latin typeface="Corbel" pitchFamily="34" charset="0"/>
              </a:rPr>
              <a:t>a </a:t>
            </a:r>
            <a:r>
              <a:rPr lang="it-IT" altLang="it-IT" sz="1600" dirty="0">
                <a:solidFill>
                  <a:srgbClr val="544E3C"/>
                </a:solidFill>
                <a:latin typeface="Corbel" pitchFamily="34" charset="0"/>
              </a:rPr>
              <a:t>Perugia in via </a:t>
            </a:r>
            <a:r>
              <a:rPr lang="it-IT" sz="1600" dirty="0">
                <a:solidFill>
                  <a:srgbClr val="544E3C"/>
                </a:solidFill>
                <a:latin typeface="Corbel" pitchFamily="34" charset="0"/>
              </a:rPr>
              <a:t>Benedetto Marcello n. 28</a:t>
            </a:r>
          </a:p>
          <a:p>
            <a:pPr algn="just" defTabSz="1079500" eaLnBrk="0" hangingPunct="0"/>
            <a:endParaRPr lang="it-IT" sz="1600" b="1" dirty="0">
              <a:solidFill>
                <a:srgbClr val="544E3C"/>
              </a:solidFill>
              <a:latin typeface="Corbel" pitchFamily="34" charset="0"/>
            </a:endParaRPr>
          </a:p>
          <a:p>
            <a:pPr algn="just" defTabSz="1079500" eaLnBrk="0" hangingPunct="0"/>
            <a:r>
              <a:rPr lang="it-IT" sz="1600" b="1" dirty="0">
                <a:solidFill>
                  <a:srgbClr val="544E3C"/>
                </a:solidFill>
                <a:latin typeface="Corbel" pitchFamily="34" charset="0"/>
              </a:rPr>
              <a:t>PER INFORMAZIONI</a:t>
            </a:r>
          </a:p>
          <a:p>
            <a:pPr defTabSz="1079500"/>
            <a:r>
              <a:rPr lang="it-IT" altLang="it-IT" sz="1600" dirty="0">
                <a:solidFill>
                  <a:srgbClr val="544E3C"/>
                </a:solidFill>
                <a:latin typeface="Corbel" pitchFamily="34" charset="0"/>
              </a:rPr>
              <a:t>Per informazioni sulla partecipazione al Corso e di carattere logistico:</a:t>
            </a:r>
            <a:r>
              <a:rPr lang="it-IT" sz="1600" dirty="0">
                <a:solidFill>
                  <a:srgbClr val="544E3C"/>
                </a:solidFill>
                <a:latin typeface="Corbel" pitchFamily="34" charset="0"/>
              </a:rPr>
              <a:t>Segreteria organizzativa: Alveare Associazione di Volontariato formazione@associazionealveare.org  - </a:t>
            </a:r>
          </a:p>
          <a:p>
            <a:pPr defTabSz="1079500"/>
            <a:r>
              <a:rPr lang="it-IT" sz="1600" dirty="0">
                <a:solidFill>
                  <a:srgbClr val="544E3C"/>
                </a:solidFill>
                <a:latin typeface="Corbel" pitchFamily="34" charset="0"/>
              </a:rPr>
              <a:t>tel: 328 7682765</a:t>
            </a:r>
          </a:p>
        </p:txBody>
      </p:sp>
    </p:spTree>
    <p:extLst>
      <p:ext uri="{BB962C8B-B14F-4D97-AF65-F5344CB8AC3E}">
        <p14:creationId xmlns:p14="http://schemas.microsoft.com/office/powerpoint/2010/main" val="284101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Office PowerPoint</Application>
  <PresentationFormat>Presentazione su schermo (4:3)</PresentationFormat>
  <Paragraphs>42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giovanni</dc:creator>
  <cp:lastModifiedBy>giovanni</cp:lastModifiedBy>
  <cp:revision>1</cp:revision>
  <dcterms:created xsi:type="dcterms:W3CDTF">2018-01-10T11:36:45Z</dcterms:created>
  <dcterms:modified xsi:type="dcterms:W3CDTF">2018-01-10T11:38:03Z</dcterms:modified>
</cp:coreProperties>
</file>